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8" r:id="rId4"/>
    <p:sldId id="259" r:id="rId5"/>
    <p:sldId id="267" r:id="rId6"/>
    <p:sldId id="258" r:id="rId7"/>
    <p:sldId id="260" r:id="rId8"/>
    <p:sldId id="261" r:id="rId9"/>
    <p:sldId id="263" r:id="rId10"/>
    <p:sldId id="275" r:id="rId11"/>
    <p:sldId id="283" r:id="rId12"/>
    <p:sldId id="276" r:id="rId13"/>
    <p:sldId id="277" r:id="rId14"/>
    <p:sldId id="285" r:id="rId15"/>
    <p:sldId id="284" r:id="rId16"/>
    <p:sldId id="273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Ubuntu" panose="020B0504030602030204" pitchFamily="34" charset="0"/>
      <p:regular r:id="rId27"/>
      <p:bold r:id="rId28"/>
      <p:italic r:id="rId29"/>
      <p:boldItalic r:id="rId30"/>
    </p:embeddedFont>
    <p:embeddedFont>
      <p:font typeface="Ubuntu Light" panose="020B030403060203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gP6VT0DhK14j+2qMOJlRxpq4dn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E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297" autoAdjust="0"/>
  </p:normalViewPr>
  <p:slideViewPr>
    <p:cSldViewPr snapToGrid="0">
      <p:cViewPr>
        <p:scale>
          <a:sx n="50" d="100"/>
          <a:sy n="50" d="100"/>
        </p:scale>
        <p:origin x="101" y="2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2649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68525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8917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2166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2504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3320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8" name="Google Shape;2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7" name="Google Shape;2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6" name="Google Shape;2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28.png"/><Relationship Id="rId5" Type="http://schemas.openxmlformats.org/officeDocument/2006/relationships/image" Target="../media/image21.png"/><Relationship Id="rId10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33.png"/><Relationship Id="rId4" Type="http://schemas.openxmlformats.org/officeDocument/2006/relationships/image" Target="../media/image5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name:%20Blank%20snippet%3cp%20class=%22codepen%22%20data-height=%22300%22%20data-default-tab=%22html,result%22%20data-slug-hash=%22bGOXrwQ%22%20data-user=%22Angela-Garz-n%22%20style=%22height:%20300px;%20box-sizing:%20border-box;%20display:%20flex;%20align-items:%20center;%20justify-content:%20center;%20border:%202px%20solid;%20margin:%201em%200;%20padding:%201em;%22%3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E4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5214" y="2250076"/>
            <a:ext cx="4333940" cy="187804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3282905" y="4128116"/>
            <a:ext cx="56261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s-CO" sz="18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Somos un </a:t>
            </a:r>
            <a:r>
              <a:rPr lang="es-CO" sz="1800" b="0" i="0" u="none" strike="noStrike" cap="none">
                <a:solidFill>
                  <a:schemeClr val="lt1"/>
                </a:solidFill>
                <a:highlight>
                  <a:srgbClr val="6B5CFF"/>
                </a:highlight>
                <a:latin typeface="Ubuntu Light"/>
                <a:ea typeface="Ubuntu Light"/>
                <a:cs typeface="Ubuntu Light"/>
                <a:sym typeface="Ubuntu Light"/>
              </a:rPr>
              <a:t>ecosistema</a:t>
            </a:r>
            <a:r>
              <a:rPr lang="es-CO" sz="1800" b="0" i="0" u="none" strike="noStrike" cap="non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 de desarrolladores de software</a:t>
            </a:r>
            <a:endParaRPr sz="1800" b="0" i="0" u="none" strike="noStrike" cap="none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"/>
          <p:cNvSpPr txBox="1"/>
          <p:nvPr/>
        </p:nvSpPr>
        <p:spPr>
          <a:xfrm>
            <a:off x="1924498" y="605925"/>
            <a:ext cx="834300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Listas Enumerada &lt;</a:t>
            </a:r>
            <a:r>
              <a:rPr lang="es-CO" sz="4400" b="1" i="0" u="none" strike="noStrike" cap="none" dirty="0" err="1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ol</a:t>
            </a:r>
            <a:r>
              <a:rPr lang="es-CO" sz="4400" b="1" i="0" u="none" strike="noStrike" cap="none" dirty="0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&gt;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9"/>
          <p:cNvPicPr preferRelativeResize="0"/>
          <p:nvPr/>
        </p:nvPicPr>
        <p:blipFill rotWithShape="1">
          <a:blip r:embed="rId3">
            <a:alphaModFix/>
          </a:blip>
          <a:srcRect t="753" r="7942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77;p7">
            <a:extLst>
              <a:ext uri="{FF2B5EF4-FFF2-40B4-BE49-F238E27FC236}">
                <a16:creationId xmlns:a16="http://schemas.microsoft.com/office/drawing/2014/main" id="{D78E57F4-B259-0F22-B4DD-CFFE68DA8B8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10997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7464" y="605925"/>
            <a:ext cx="2574871" cy="1091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318C1C2-B11A-70F3-C767-07698AC677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213" y="1618563"/>
            <a:ext cx="5311022" cy="221891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60A68E4-84B1-399F-5D7D-E865DE78BD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24526" y="3752299"/>
            <a:ext cx="3356509" cy="190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98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"/>
          <p:cNvSpPr txBox="1"/>
          <p:nvPr/>
        </p:nvSpPr>
        <p:spPr>
          <a:xfrm>
            <a:off x="1924498" y="605925"/>
            <a:ext cx="834300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Listas Enumerada &lt;</a:t>
            </a:r>
            <a:r>
              <a:rPr lang="es-CO" sz="4400" b="1" i="0" u="none" strike="noStrike" cap="none" dirty="0" err="1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ol</a:t>
            </a:r>
            <a:r>
              <a:rPr lang="es-CO" sz="4400" b="1" i="0" u="none" strike="noStrike" cap="none" dirty="0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&gt;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9"/>
          <p:cNvPicPr preferRelativeResize="0"/>
          <p:nvPr/>
        </p:nvPicPr>
        <p:blipFill rotWithShape="1">
          <a:blip r:embed="rId3">
            <a:alphaModFix/>
          </a:blip>
          <a:srcRect t="753" r="7942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77;p7">
            <a:extLst>
              <a:ext uri="{FF2B5EF4-FFF2-40B4-BE49-F238E27FC236}">
                <a16:creationId xmlns:a16="http://schemas.microsoft.com/office/drawing/2014/main" id="{D78E57F4-B259-0F22-B4DD-CFFE68DA8B8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10997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7464" y="605925"/>
            <a:ext cx="2574871" cy="109133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31D8CE7-6617-AB79-5151-534104A11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068877"/>
              </p:ext>
            </p:extLst>
          </p:nvPr>
        </p:nvGraphicFramePr>
        <p:xfrm>
          <a:off x="2032000" y="2358360"/>
          <a:ext cx="8127999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95724574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9768154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092124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dirty="0">
                          <a:latin typeface="Ubuntu" panose="020B0504030602030204" pitchFamily="34" charset="0"/>
                        </a:rPr>
                        <a:t>Atributo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latin typeface="Ubuntu" panose="020B0504030602030204" pitchFamily="34" charset="0"/>
                        </a:rPr>
                        <a:t>Valor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latin typeface="Ubuntu" panose="020B0504030602030204" pitchFamily="34" charset="0"/>
                        </a:rPr>
                        <a:t>Significado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976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latin typeface="Ubuntu" panose="020B0504030602030204" pitchFamily="34" charset="0"/>
                        </a:rPr>
                        <a:t>start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latin typeface="Ubuntu" panose="020B0504030602030204" pitchFamily="34" charset="0"/>
                        </a:rPr>
                        <a:t>número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latin typeface="Ubuntu" panose="020B0504030602030204" pitchFamily="34" charset="0"/>
                        </a:rPr>
                        <a:t>Indica el número del primer ítem de la lista y del que empezará a contar.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730556"/>
                  </a:ext>
                </a:extLst>
              </a:tr>
              <a:tr h="555728">
                <a:tc>
                  <a:txBody>
                    <a:bodyPr/>
                    <a:lstStyle/>
                    <a:p>
                      <a:r>
                        <a:rPr lang="es-CO">
                          <a:latin typeface="Ubuntu" panose="020B0504030602030204" pitchFamily="34" charset="0"/>
                        </a:rPr>
                        <a:t>reversed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latin typeface="Ubuntu" panose="020B0504030602030204" pitchFamily="34" charset="0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latin typeface="Ubuntu" panose="020B0504030602030204" pitchFamily="34" charset="0"/>
                        </a:rPr>
                        <a:t>Si se indica este atributo, la lista se numera en orden inverso.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883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>
                          <a:latin typeface="Ubuntu" panose="020B0504030602030204" pitchFamily="34" charset="0"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latin typeface="Ubuntu" panose="020B0504030602030204" pitchFamily="34" charset="0"/>
                        </a:rPr>
                        <a:t>1|a | A | i | 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latin typeface="Ubuntu" panose="020B0504030602030204" pitchFamily="34" charset="0"/>
                        </a:rPr>
                        <a:t>Lista con números enteros, letras o números romanos (minúsculas o mayúsculas).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0802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940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"/>
          <p:cNvSpPr txBox="1"/>
          <p:nvPr/>
        </p:nvSpPr>
        <p:spPr>
          <a:xfrm>
            <a:off x="1924498" y="605925"/>
            <a:ext cx="834300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Ejemplos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9"/>
          <p:cNvPicPr preferRelativeResize="0"/>
          <p:nvPr/>
        </p:nvPicPr>
        <p:blipFill rotWithShape="1">
          <a:blip r:embed="rId3">
            <a:alphaModFix/>
          </a:blip>
          <a:srcRect t="753" r="7942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77;p7">
            <a:extLst>
              <a:ext uri="{FF2B5EF4-FFF2-40B4-BE49-F238E27FC236}">
                <a16:creationId xmlns:a16="http://schemas.microsoft.com/office/drawing/2014/main" id="{D78E57F4-B259-0F22-B4DD-CFFE68DA8B8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10997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38067" y="623164"/>
            <a:ext cx="2574871" cy="1091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4133EC9-B13A-0D23-372C-6801B21BB5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621" y="1640373"/>
            <a:ext cx="4003441" cy="185475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806A0E7-E269-1FAE-FE41-45F9F93E45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451" y="3760139"/>
            <a:ext cx="3083797" cy="175704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9121979-2222-DBE5-BEA8-1BD90AE006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9972" y="1631847"/>
            <a:ext cx="3504948" cy="186328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3318DA8-7B01-C011-EFEC-B3B42A1CFB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20547" y="3817433"/>
            <a:ext cx="3083797" cy="164245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DE79656-714A-1707-96A1-2244ACC044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24434" y="1631847"/>
            <a:ext cx="4225195" cy="186328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40B62E1-CBF6-6D61-45EB-D00E31A31E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5132" y="3632080"/>
            <a:ext cx="3083797" cy="172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13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"/>
          <p:cNvSpPr txBox="1"/>
          <p:nvPr/>
        </p:nvSpPr>
        <p:spPr>
          <a:xfrm>
            <a:off x="1918753" y="278509"/>
            <a:ext cx="834300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Citas o referencias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9"/>
          <p:cNvPicPr preferRelativeResize="0"/>
          <p:nvPr/>
        </p:nvPicPr>
        <p:blipFill rotWithShape="1">
          <a:blip r:embed="rId3">
            <a:alphaModFix/>
          </a:blip>
          <a:srcRect t="753" r="7942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77;p7">
            <a:extLst>
              <a:ext uri="{FF2B5EF4-FFF2-40B4-BE49-F238E27FC236}">
                <a16:creationId xmlns:a16="http://schemas.microsoft.com/office/drawing/2014/main" id="{D78E57F4-B259-0F22-B4DD-CFFE68DA8B8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10997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1318" y="667980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96;p9">
            <a:extLst>
              <a:ext uri="{FF2B5EF4-FFF2-40B4-BE49-F238E27FC236}">
                <a16:creationId xmlns:a16="http://schemas.microsoft.com/office/drawing/2014/main" id="{9392056F-3CC3-53E6-949B-EB3C7719E9E8}"/>
              </a:ext>
            </a:extLst>
          </p:cNvPr>
          <p:cNvSpPr txBox="1"/>
          <p:nvPr/>
        </p:nvSpPr>
        <p:spPr>
          <a:xfrm>
            <a:off x="1918753" y="921280"/>
            <a:ext cx="834300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3200" b="1" dirty="0">
                <a:solidFill>
                  <a:srgbClr val="181E4B"/>
                </a:solidFill>
                <a:latin typeface="Ubuntu"/>
                <a:sym typeface="Ubuntu"/>
              </a:rPr>
              <a:t>&lt;</a:t>
            </a:r>
            <a:r>
              <a:rPr lang="es-CO" sz="3200" b="1" dirty="0" err="1">
                <a:solidFill>
                  <a:srgbClr val="181E4B"/>
                </a:solidFill>
                <a:latin typeface="Ubuntu"/>
                <a:sym typeface="Ubuntu"/>
              </a:rPr>
              <a:t>blockquote</a:t>
            </a:r>
            <a:r>
              <a:rPr lang="es-CO" sz="3200" b="1" dirty="0">
                <a:solidFill>
                  <a:srgbClr val="181E4B"/>
                </a:solidFill>
                <a:latin typeface="Ubuntu"/>
                <a:sym typeface="Ubuntu"/>
              </a:rPr>
              <a:t>&gt;</a:t>
            </a:r>
            <a:endParaRPr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2D65734-A15C-7CA4-CDD4-9110B050EE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471" y="1437421"/>
            <a:ext cx="5044877" cy="119644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FC65E1E-5020-97D9-302B-04F7FC94E0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471" y="2679971"/>
            <a:ext cx="8839966" cy="5715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85DD392-0CCC-3688-19A5-C2CCCEF054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471" y="5067674"/>
            <a:ext cx="8740897" cy="115834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B42DBFB-D0C6-D84A-A674-2FAEEE3D1E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471" y="3497920"/>
            <a:ext cx="8207451" cy="10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24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"/>
          <p:cNvSpPr txBox="1"/>
          <p:nvPr/>
        </p:nvSpPr>
        <p:spPr>
          <a:xfrm>
            <a:off x="1918753" y="278509"/>
            <a:ext cx="834300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Citas o referencias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9"/>
          <p:cNvPicPr preferRelativeResize="0"/>
          <p:nvPr/>
        </p:nvPicPr>
        <p:blipFill rotWithShape="1">
          <a:blip r:embed="rId3">
            <a:alphaModFix/>
          </a:blip>
          <a:srcRect t="753" r="7942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77;p7">
            <a:extLst>
              <a:ext uri="{FF2B5EF4-FFF2-40B4-BE49-F238E27FC236}">
                <a16:creationId xmlns:a16="http://schemas.microsoft.com/office/drawing/2014/main" id="{D78E57F4-B259-0F22-B4DD-CFFE68DA8B8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10997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1318" y="667980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96;p9">
            <a:extLst>
              <a:ext uri="{FF2B5EF4-FFF2-40B4-BE49-F238E27FC236}">
                <a16:creationId xmlns:a16="http://schemas.microsoft.com/office/drawing/2014/main" id="{9392056F-3CC3-53E6-949B-EB3C7719E9E8}"/>
              </a:ext>
            </a:extLst>
          </p:cNvPr>
          <p:cNvSpPr txBox="1"/>
          <p:nvPr/>
        </p:nvSpPr>
        <p:spPr>
          <a:xfrm>
            <a:off x="1918753" y="921280"/>
            <a:ext cx="834300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3200" b="1" dirty="0">
                <a:solidFill>
                  <a:srgbClr val="181E4B"/>
                </a:solidFill>
                <a:latin typeface="Ubuntu"/>
                <a:sym typeface="Ubuntu"/>
              </a:rPr>
              <a:t>&lt;</a:t>
            </a:r>
            <a:r>
              <a:rPr lang="es-CO" sz="3200" b="1" dirty="0" err="1">
                <a:solidFill>
                  <a:srgbClr val="181E4B"/>
                </a:solidFill>
                <a:latin typeface="Ubuntu"/>
                <a:sym typeface="Ubuntu"/>
              </a:rPr>
              <a:t>blockquote</a:t>
            </a:r>
            <a:r>
              <a:rPr lang="es-CO" sz="3200" b="1" dirty="0">
                <a:solidFill>
                  <a:srgbClr val="181E4B"/>
                </a:solidFill>
                <a:latin typeface="Ubuntu"/>
                <a:sym typeface="Ubuntu"/>
              </a:rPr>
              <a:t>&gt;  </a:t>
            </a:r>
            <a:endParaRPr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149E5D7-79AA-0DC6-AF12-5358C039A131}"/>
              </a:ext>
            </a:extLst>
          </p:cNvPr>
          <p:cNvSpPr txBox="1"/>
          <p:nvPr/>
        </p:nvSpPr>
        <p:spPr>
          <a:xfrm>
            <a:off x="521938" y="2180043"/>
            <a:ext cx="112425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b="1" dirty="0">
                <a:solidFill>
                  <a:srgbClr val="181E4B"/>
                </a:solidFill>
                <a:latin typeface="Ubuntu" panose="020B0504030602030204" pitchFamily="34" charset="0"/>
              </a:rPr>
              <a:t>No funciona como un link o enlace para acceder a esa información, sino como metadato de información disponible para máquinas que lean dicha información.</a:t>
            </a:r>
            <a:endParaRPr lang="es-CO" sz="2400" b="1" dirty="0">
              <a:solidFill>
                <a:srgbClr val="181E4B"/>
              </a:solidFill>
              <a:latin typeface="Ubuntu" panose="020B050403060203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1AAFF7A-CC7D-6465-1877-9FA074E315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18" y="3547798"/>
            <a:ext cx="10890636" cy="136342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CC6760C-984C-9CE9-D85E-46306A7B0D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373" y="5040670"/>
            <a:ext cx="10519155" cy="13193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E266B54-6D3D-8913-C777-05545FDBD35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0000" b="50000"/>
          <a:stretch/>
        </p:blipFill>
        <p:spPr>
          <a:xfrm>
            <a:off x="535004" y="300195"/>
            <a:ext cx="2932193" cy="175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10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"/>
          <p:cNvSpPr txBox="1"/>
          <p:nvPr/>
        </p:nvSpPr>
        <p:spPr>
          <a:xfrm>
            <a:off x="1918753" y="278509"/>
            <a:ext cx="834300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Citas o referencias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9"/>
          <p:cNvPicPr preferRelativeResize="0"/>
          <p:nvPr/>
        </p:nvPicPr>
        <p:blipFill rotWithShape="1">
          <a:blip r:embed="rId3">
            <a:alphaModFix/>
          </a:blip>
          <a:srcRect t="753" r="7942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77;p7">
            <a:extLst>
              <a:ext uri="{FF2B5EF4-FFF2-40B4-BE49-F238E27FC236}">
                <a16:creationId xmlns:a16="http://schemas.microsoft.com/office/drawing/2014/main" id="{D78E57F4-B259-0F22-B4DD-CFFE68DA8B8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10997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1318" y="667980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96;p9">
            <a:extLst>
              <a:ext uri="{FF2B5EF4-FFF2-40B4-BE49-F238E27FC236}">
                <a16:creationId xmlns:a16="http://schemas.microsoft.com/office/drawing/2014/main" id="{9392056F-3CC3-53E6-949B-EB3C7719E9E8}"/>
              </a:ext>
            </a:extLst>
          </p:cNvPr>
          <p:cNvSpPr txBox="1"/>
          <p:nvPr/>
        </p:nvSpPr>
        <p:spPr>
          <a:xfrm>
            <a:off x="1918753" y="921280"/>
            <a:ext cx="8343004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3200" b="1" dirty="0">
                <a:solidFill>
                  <a:srgbClr val="181E4B"/>
                </a:solidFill>
                <a:latin typeface="Ubuntu"/>
                <a:sym typeface="Ubuntu"/>
              </a:rPr>
              <a:t>&lt;</a:t>
            </a:r>
            <a:r>
              <a:rPr lang="es-CO" sz="3200" b="1" dirty="0" err="1">
                <a:solidFill>
                  <a:srgbClr val="181E4B"/>
                </a:solidFill>
                <a:latin typeface="Ubuntu"/>
                <a:sym typeface="Ubuntu"/>
              </a:rPr>
              <a:t>blockquote</a:t>
            </a:r>
            <a:r>
              <a:rPr lang="es-CO" sz="3200" b="1" dirty="0">
                <a:solidFill>
                  <a:srgbClr val="181E4B"/>
                </a:solidFill>
                <a:latin typeface="Ubuntu"/>
                <a:sym typeface="Ubuntu"/>
              </a:rPr>
              <a:t>&gt;  </a:t>
            </a:r>
            <a:endParaRPr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149E5D7-79AA-0DC6-AF12-5358C039A131}"/>
              </a:ext>
            </a:extLst>
          </p:cNvPr>
          <p:cNvSpPr txBox="1"/>
          <p:nvPr/>
        </p:nvSpPr>
        <p:spPr>
          <a:xfrm>
            <a:off x="521938" y="1693088"/>
            <a:ext cx="112425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CO" sz="2400" b="1" dirty="0">
              <a:solidFill>
                <a:srgbClr val="181E4B"/>
              </a:solidFill>
              <a:latin typeface="Ubuntu" panose="020B050403060203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9291B94-E128-76EA-45E6-78165170CD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9898" r="50000" b="-1"/>
          <a:stretch/>
        </p:blipFill>
        <p:spPr>
          <a:xfrm>
            <a:off x="287337" y="546088"/>
            <a:ext cx="2977692" cy="1790262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DE44DB74-CA3A-666E-9AFB-F937B8B59D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881" y="2711542"/>
            <a:ext cx="11636748" cy="192040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832E51E-091F-008A-547B-E5F01945C8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7337" y="4752330"/>
            <a:ext cx="8748518" cy="16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82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E4B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8167" y="2494344"/>
            <a:ext cx="5675666" cy="186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B6B8B64-097F-C966-CB2B-AD4ECBA9A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22178" cy="6858000"/>
          </a:xfrm>
          <a:prstGeom prst="rect">
            <a:avLst/>
          </a:prstGeom>
        </p:spPr>
      </p:pic>
      <p:pic>
        <p:nvPicPr>
          <p:cNvPr id="91" name="Google Shape;91;p2"/>
          <p:cNvPicPr preferRelativeResize="0"/>
          <p:nvPr/>
        </p:nvPicPr>
        <p:blipFill rotWithShape="1">
          <a:blip r:embed="rId4">
            <a:alphaModFix/>
          </a:blip>
          <a:srcRect r="7310"/>
          <a:stretch/>
        </p:blipFill>
        <p:spPr>
          <a:xfrm flipH="1">
            <a:off x="414" y="0"/>
            <a:ext cx="83189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9505" y="4668520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6868162" y="3035810"/>
            <a:ext cx="2834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748553" y="777065"/>
            <a:ext cx="10104325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Introducción a HTML</a:t>
            </a:r>
            <a:b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(</a:t>
            </a:r>
            <a:r>
              <a:rPr lang="es-CO" sz="4400" b="1" i="0" u="none" strike="noStrike" cap="none" dirty="0" err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HyperText</a:t>
            </a: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s-CO" sz="4400" b="1" i="0" u="none" strike="noStrike" cap="none" dirty="0" err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Markup</a:t>
            </a: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s-CO" sz="4400" b="1" i="0" u="none" strike="noStrike" cap="none" dirty="0" err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Language</a:t>
            </a: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)</a:t>
            </a:r>
            <a:endParaRPr lang="es-CO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119;p4" descr="Imagen de la pantalla de un celular con la imagen de una caricatura&#10;&#10;Descripción generada automáticamente con confianza baja">
            <a:extLst>
              <a:ext uri="{FF2B5EF4-FFF2-40B4-BE49-F238E27FC236}">
                <a16:creationId xmlns:a16="http://schemas.microsoft.com/office/drawing/2014/main" id="{0568146C-0770-A088-0853-5AC1713E088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543156" y="2374118"/>
            <a:ext cx="5053608" cy="433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13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1286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3"/>
          <p:cNvSpPr txBox="1"/>
          <p:nvPr/>
        </p:nvSpPr>
        <p:spPr>
          <a:xfrm>
            <a:off x="3670829" y="1682174"/>
            <a:ext cx="6310091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</a:pPr>
            <a:r>
              <a:rPr lang="es-MX" sz="2400" b="0" i="0" u="none" strike="noStrike" cap="none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Observa que la etiqueta </a:t>
            </a:r>
            <a:r>
              <a:rPr lang="es-MX" sz="2400" b="0" i="0" u="none" strike="noStrike" cap="none" dirty="0">
                <a:solidFill>
                  <a:schemeClr val="lt1"/>
                </a:solidFill>
                <a:highlight>
                  <a:srgbClr val="FF00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2400" b="0" i="0" u="none" strike="noStrike" cap="none" dirty="0" err="1">
                <a:solidFill>
                  <a:schemeClr val="lt1"/>
                </a:solidFill>
                <a:highlight>
                  <a:srgbClr val="FF00FF"/>
                </a:highlight>
                <a:latin typeface="Consolas"/>
                <a:ea typeface="Consolas"/>
                <a:cs typeface="Consolas"/>
                <a:sym typeface="Consolas"/>
              </a:rPr>
              <a:t>hr</a:t>
            </a:r>
            <a:r>
              <a:rPr lang="es-MX" sz="2400" b="0" i="0" u="none" strike="noStrike" cap="none" dirty="0">
                <a:solidFill>
                  <a:schemeClr val="lt1"/>
                </a:solidFill>
                <a:highlight>
                  <a:srgbClr val="FF00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2400" b="0" i="0" u="none" strike="noStrike" cap="none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, junto a otras como </a:t>
            </a:r>
            <a:r>
              <a:rPr lang="es-MX" sz="2400" b="0" i="0" u="none" strike="noStrike" cap="none" dirty="0">
                <a:solidFill>
                  <a:schemeClr val="lt1"/>
                </a:solidFill>
                <a:highlight>
                  <a:srgbClr val="FF00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2400" b="0" i="0" u="none" strike="noStrike" cap="none" dirty="0" err="1">
                <a:solidFill>
                  <a:schemeClr val="lt1"/>
                </a:solidFill>
                <a:highlight>
                  <a:srgbClr val="FF00FF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s-MX" sz="2400" b="0" i="0" u="none" strike="noStrike" cap="none" dirty="0">
                <a:solidFill>
                  <a:schemeClr val="lt1"/>
                </a:solidFill>
                <a:highlight>
                  <a:srgbClr val="FF00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2400" b="0" i="0" u="none" strike="noStrike" cap="none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o </a:t>
            </a:r>
            <a:r>
              <a:rPr lang="es-MX" sz="2400" b="0" i="0" u="none" strike="noStrike" cap="none" dirty="0">
                <a:solidFill>
                  <a:schemeClr val="lt1"/>
                </a:solidFill>
                <a:highlight>
                  <a:srgbClr val="FF00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2400" b="0" i="0" u="none" strike="noStrike" cap="none" dirty="0" err="1">
                <a:solidFill>
                  <a:schemeClr val="lt1"/>
                </a:solidFill>
                <a:highlight>
                  <a:srgbClr val="FF00FF"/>
                </a:highlight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s-MX" sz="2400" b="0" i="0" u="none" strike="noStrike" cap="none" dirty="0">
                <a:solidFill>
                  <a:schemeClr val="lt1"/>
                </a:solidFill>
                <a:highlight>
                  <a:srgbClr val="FF00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2400" b="0" i="0" u="none" strike="noStrike" cap="none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son etiquetas que no tienen etiqueta de cierre, es decir, no hay que escribir un </a:t>
            </a:r>
            <a:r>
              <a:rPr lang="es-MX" sz="2400" b="0" i="0" u="none" strike="noStrike" cap="none" dirty="0">
                <a:solidFill>
                  <a:schemeClr val="lt1"/>
                </a:solidFill>
                <a:highlight>
                  <a:srgbClr val="FF00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2400" b="0" i="0" u="none" strike="noStrike" cap="none" dirty="0" err="1">
                <a:solidFill>
                  <a:schemeClr val="lt1"/>
                </a:solidFill>
                <a:highlight>
                  <a:srgbClr val="FF00FF"/>
                </a:highlight>
                <a:latin typeface="Consolas"/>
                <a:ea typeface="Consolas"/>
                <a:cs typeface="Consolas"/>
                <a:sym typeface="Consolas"/>
              </a:rPr>
              <a:t>hr</a:t>
            </a:r>
            <a:r>
              <a:rPr lang="es-MX" sz="2400" b="0" i="0" u="none" strike="noStrike" cap="none" dirty="0">
                <a:solidFill>
                  <a:schemeClr val="lt1"/>
                </a:solidFill>
                <a:highlight>
                  <a:srgbClr val="FF00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2400" b="0" i="0" u="none" strike="noStrike" cap="none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, ni un </a:t>
            </a:r>
            <a:r>
              <a:rPr lang="es-MX" sz="2400" b="0" i="0" u="none" strike="noStrike" cap="none" dirty="0">
                <a:solidFill>
                  <a:schemeClr val="lt1"/>
                </a:solidFill>
                <a:highlight>
                  <a:srgbClr val="FF00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2400" b="0" i="0" u="none" strike="noStrike" cap="none" dirty="0" err="1">
                <a:solidFill>
                  <a:schemeClr val="lt1"/>
                </a:solidFill>
                <a:highlight>
                  <a:srgbClr val="FF00FF"/>
                </a:highlight>
                <a:latin typeface="Consolas"/>
                <a:ea typeface="Consolas"/>
                <a:cs typeface="Consolas"/>
                <a:sym typeface="Consolas"/>
              </a:rPr>
              <a:t>br</a:t>
            </a:r>
            <a:r>
              <a:rPr lang="es-MX" sz="2400" b="0" i="0" u="none" strike="noStrike" cap="none" dirty="0">
                <a:solidFill>
                  <a:schemeClr val="lt1"/>
                </a:solidFill>
                <a:highlight>
                  <a:srgbClr val="FF00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2400" b="0" i="0" u="none" strike="noStrike" cap="none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, ni un </a:t>
            </a:r>
            <a:r>
              <a:rPr lang="es-MX" sz="2400" b="0" i="0" u="none" strike="noStrike" cap="none" dirty="0">
                <a:solidFill>
                  <a:schemeClr val="lt1"/>
                </a:solidFill>
                <a:highlight>
                  <a:srgbClr val="FF00FF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s-MX" sz="2400" b="0" i="0" u="none" strike="noStrike" cap="none" dirty="0" err="1">
                <a:solidFill>
                  <a:schemeClr val="lt1"/>
                </a:solidFill>
                <a:highlight>
                  <a:srgbClr val="FF00FF"/>
                </a:highlight>
                <a:latin typeface="Consolas"/>
                <a:ea typeface="Consolas"/>
                <a:cs typeface="Consolas"/>
                <a:sym typeface="Consolas"/>
              </a:rPr>
              <a:t>img</a:t>
            </a:r>
            <a:r>
              <a:rPr lang="es-MX" sz="2400" b="0" i="0" u="none" strike="noStrike" cap="none" dirty="0">
                <a:solidFill>
                  <a:schemeClr val="lt1"/>
                </a:solidFill>
                <a:highlight>
                  <a:srgbClr val="FF00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s-MX" sz="2400" b="0" i="0" u="none" strike="noStrike" cap="none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. En algunos casos nos las encontraremos como </a:t>
            </a:r>
            <a:r>
              <a:rPr lang="es-MX" sz="2400" b="0" i="0" u="none" strike="noStrike" cap="none" dirty="0">
                <a:solidFill>
                  <a:schemeClr val="lt1"/>
                </a:solidFill>
                <a:highlight>
                  <a:srgbClr val="FF00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s-MX" sz="2400" b="0" i="0" u="none" strike="noStrike" cap="none" dirty="0" err="1">
                <a:solidFill>
                  <a:schemeClr val="lt1"/>
                </a:solidFill>
                <a:highlight>
                  <a:srgbClr val="FF00FF"/>
                </a:highlight>
                <a:latin typeface="Consolas"/>
                <a:ea typeface="Consolas"/>
                <a:cs typeface="Consolas"/>
                <a:sym typeface="Consolas"/>
              </a:rPr>
              <a:t>hr</a:t>
            </a:r>
            <a:r>
              <a:rPr lang="es-MX" sz="2400" b="0" i="0" u="none" strike="noStrike" cap="none" dirty="0">
                <a:solidFill>
                  <a:schemeClr val="lt1"/>
                </a:solidFill>
                <a:highlight>
                  <a:srgbClr val="FF00FF"/>
                </a:highlight>
                <a:latin typeface="Consolas"/>
                <a:ea typeface="Consolas"/>
                <a:cs typeface="Consolas"/>
                <a:sym typeface="Consolas"/>
              </a:rPr>
              <a:t> /&gt;</a:t>
            </a:r>
            <a:r>
              <a:rPr lang="es-MX" sz="2400" b="0" i="0" u="none" strike="noStrike" cap="none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, sin embargo, en HTML5 es correcto establecer solamente la etiqueta de apertura.</a:t>
            </a:r>
          </a:p>
        </p:txBody>
      </p:sp>
      <p:sp>
        <p:nvSpPr>
          <p:cNvPr id="252" name="Google Shape;252;p13"/>
          <p:cNvSpPr txBox="1"/>
          <p:nvPr/>
        </p:nvSpPr>
        <p:spPr>
          <a:xfrm>
            <a:off x="2806443" y="1103054"/>
            <a:ext cx="93471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O" sz="9600" b="1" i="0" u="none" strike="noStrike" cap="none" dirty="0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3"/>
          <p:cNvSpPr txBox="1"/>
          <p:nvPr/>
        </p:nvSpPr>
        <p:spPr>
          <a:xfrm>
            <a:off x="9997446" y="4891238"/>
            <a:ext cx="108711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CO" sz="9600" b="1" i="0" u="none" strike="noStrike" cap="none" dirty="0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3"/>
          <p:cNvPicPr preferRelativeResize="0"/>
          <p:nvPr/>
        </p:nvPicPr>
        <p:blipFill rotWithShape="1">
          <a:blip r:embed="rId4">
            <a:alphaModFix/>
          </a:blip>
          <a:srcRect l="16254"/>
          <a:stretch/>
        </p:blipFill>
        <p:spPr>
          <a:xfrm>
            <a:off x="0" y="436880"/>
            <a:ext cx="3139444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4"/>
          <p:cNvPicPr preferRelativeResize="0"/>
          <p:nvPr/>
        </p:nvPicPr>
        <p:blipFill rotWithShape="1">
          <a:blip r:embed="rId3">
            <a:alphaModFix/>
          </a:blip>
          <a:srcRect r="29251"/>
          <a:stretch/>
        </p:blipFill>
        <p:spPr>
          <a:xfrm rot="10800000">
            <a:off x="0" y="0"/>
            <a:ext cx="796794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578458" y="1332726"/>
            <a:ext cx="125034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None/>
            </a:pPr>
            <a:r>
              <a:rPr lang="es-MX" sz="3200" b="1" dirty="0">
                <a:solidFill>
                  <a:schemeClr val="bg1"/>
                </a:solidFill>
                <a:latin typeface="Ubuntu"/>
                <a:ea typeface="Ubuntu"/>
                <a:cs typeface="Ubuntu"/>
                <a:sym typeface="Ubuntu"/>
              </a:rPr>
              <a:t>&lt;</a:t>
            </a:r>
            <a:r>
              <a:rPr lang="es-MX" sz="3200" b="1" dirty="0" err="1">
                <a:solidFill>
                  <a:schemeClr val="bg1"/>
                </a:solidFill>
                <a:latin typeface="Ubuntu"/>
                <a:ea typeface="Ubuntu"/>
                <a:cs typeface="Ubuntu"/>
                <a:sym typeface="Ubuntu"/>
              </a:rPr>
              <a:t>hr</a:t>
            </a:r>
            <a:r>
              <a:rPr lang="es-MX" sz="3200" b="1" dirty="0">
                <a:solidFill>
                  <a:schemeClr val="bg1"/>
                </a:solidFill>
                <a:latin typeface="Ubuntu"/>
                <a:ea typeface="Ubuntu"/>
                <a:cs typeface="Ubuntu"/>
                <a:sym typeface="Ubuntu"/>
              </a:rPr>
              <a:t>&gt;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None/>
            </a:pPr>
            <a:endParaRPr sz="3200" b="1" i="0" u="none" strike="noStrike" cap="none" dirty="0">
              <a:solidFill>
                <a:schemeClr val="bg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/>
        </p:nvSpPr>
        <p:spPr>
          <a:xfrm>
            <a:off x="578458" y="397102"/>
            <a:ext cx="394857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Separadores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731B4AB-88F4-7AA0-E0BD-635EE07CA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58" y="2377340"/>
            <a:ext cx="10600339" cy="1988992"/>
          </a:xfrm>
          <a:prstGeom prst="rect">
            <a:avLst/>
          </a:prstGeom>
        </p:spPr>
      </p:pic>
      <p:pic>
        <p:nvPicPr>
          <p:cNvPr id="119" name="Google Shape;119;p4" descr="Imagen de la pantalla de un celular con la imagen de una caricatura&#10;&#10;Descripción generada automáticamente con confianza baj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65102" y="3371836"/>
            <a:ext cx="4299434" cy="3733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2"/>
          <p:cNvPicPr preferRelativeResize="0"/>
          <p:nvPr/>
        </p:nvPicPr>
        <p:blipFill rotWithShape="1">
          <a:blip r:embed="rId3">
            <a:alphaModFix/>
          </a:blip>
          <a:srcRect t="753" r="68704"/>
          <a:stretch/>
        </p:blipFill>
        <p:spPr>
          <a:xfrm>
            <a:off x="7315630" y="0"/>
            <a:ext cx="487636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53806" y="839927"/>
            <a:ext cx="2574871" cy="1091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91576" y="4926736"/>
            <a:ext cx="2574871" cy="1091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0;p4">
            <a:extLst>
              <a:ext uri="{FF2B5EF4-FFF2-40B4-BE49-F238E27FC236}">
                <a16:creationId xmlns:a16="http://schemas.microsoft.com/office/drawing/2014/main" id="{4A8EB146-4DC6-CBE6-FDD7-7BB99F590CE8}"/>
              </a:ext>
            </a:extLst>
          </p:cNvPr>
          <p:cNvSpPr txBox="1"/>
          <p:nvPr/>
        </p:nvSpPr>
        <p:spPr>
          <a:xfrm>
            <a:off x="7490299" y="3526373"/>
            <a:ext cx="4527030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Tablas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Arial"/>
                <a:cs typeface="Arial"/>
                <a:sym typeface="Ubuntu"/>
              </a:rPr>
              <a:t>&lt;table&gt;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Arial"/>
                <a:cs typeface="Arial"/>
                <a:sym typeface="Ubuntu"/>
              </a:rPr>
              <a:t> &lt;</a:t>
            </a:r>
            <a:r>
              <a:rPr lang="es-CO" sz="4400" b="1" i="0" u="none" strike="noStrike" cap="none" dirty="0" err="1">
                <a:solidFill>
                  <a:schemeClr val="lt1"/>
                </a:solidFill>
                <a:latin typeface="Ubuntu"/>
                <a:ea typeface="Arial"/>
                <a:cs typeface="Arial"/>
                <a:sym typeface="Ubuntu"/>
              </a:rPr>
              <a:t>tr</a:t>
            </a: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Arial"/>
                <a:cs typeface="Arial"/>
                <a:sym typeface="Ubuntu"/>
              </a:rPr>
              <a:t>&gt; 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Arial"/>
                <a:cs typeface="Arial"/>
                <a:sym typeface="Ubuntu"/>
              </a:rPr>
              <a:t>&lt;</a:t>
            </a:r>
            <a:r>
              <a:rPr lang="es-CO" sz="4400" b="1" i="0" u="none" strike="noStrike" cap="none" dirty="0" err="1">
                <a:solidFill>
                  <a:schemeClr val="lt1"/>
                </a:solidFill>
                <a:latin typeface="Ubuntu"/>
                <a:ea typeface="Arial"/>
                <a:cs typeface="Arial"/>
                <a:sym typeface="Ubuntu"/>
              </a:rPr>
              <a:t>td</a:t>
            </a: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Arial"/>
                <a:cs typeface="Arial"/>
                <a:sym typeface="Ubuntu"/>
              </a:rPr>
              <a:t>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4B7DFF8-66BB-C936-071C-45E38BB5B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092" y="479527"/>
            <a:ext cx="4521038" cy="317807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2CED769-5EA4-FE0D-AF71-E74E6FD83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5177" y="1564710"/>
            <a:ext cx="5654530" cy="127265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6337B6C5-C085-3150-F5E8-CFDF26C01178}"/>
              </a:ext>
            </a:extLst>
          </p:cNvPr>
          <p:cNvSpPr txBox="1"/>
          <p:nvPr/>
        </p:nvSpPr>
        <p:spPr>
          <a:xfrm>
            <a:off x="615275" y="4106496"/>
            <a:ext cx="634083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 dirty="0">
                <a:solidFill>
                  <a:srgbClr val="181E4B"/>
                </a:solidFill>
                <a:latin typeface="Ubuntu" panose="020B0504030602030204" pitchFamily="34" charset="0"/>
              </a:rPr>
              <a:t>Como se puede observar, las columnas </a:t>
            </a:r>
            <a:r>
              <a:rPr lang="es-MX" sz="2000" b="1" dirty="0">
                <a:solidFill>
                  <a:srgbClr val="00B0F0"/>
                </a:solidFill>
                <a:latin typeface="Ubuntu" panose="020B0504030602030204" pitchFamily="34" charset="0"/>
              </a:rPr>
              <a:t>(&lt;</a:t>
            </a:r>
            <a:r>
              <a:rPr lang="es-MX" sz="2000" b="1" dirty="0" err="1">
                <a:solidFill>
                  <a:srgbClr val="00B0F0"/>
                </a:solidFill>
                <a:latin typeface="Ubuntu" panose="020B0504030602030204" pitchFamily="34" charset="0"/>
              </a:rPr>
              <a:t>td</a:t>
            </a:r>
            <a:r>
              <a:rPr lang="es-MX" sz="2000" b="1" dirty="0">
                <a:solidFill>
                  <a:srgbClr val="00B0F0"/>
                </a:solidFill>
                <a:latin typeface="Ubuntu" panose="020B0504030602030204" pitchFamily="34" charset="0"/>
              </a:rPr>
              <a:t>&gt;) </a:t>
            </a:r>
            <a:r>
              <a:rPr lang="es-MX" sz="2000" b="1" dirty="0">
                <a:solidFill>
                  <a:srgbClr val="181E4B"/>
                </a:solidFill>
                <a:latin typeface="Ubuntu" panose="020B0504030602030204" pitchFamily="34" charset="0"/>
              </a:rPr>
              <a:t>siempre van contenidas dentro de las filas </a:t>
            </a:r>
            <a:r>
              <a:rPr lang="es-MX" sz="2000" b="1" dirty="0">
                <a:solidFill>
                  <a:srgbClr val="00B0F0"/>
                </a:solidFill>
                <a:latin typeface="Ubuntu" panose="020B0504030602030204" pitchFamily="34" charset="0"/>
              </a:rPr>
              <a:t>(&lt;</a:t>
            </a:r>
            <a:r>
              <a:rPr lang="es-MX" sz="2000" b="1" dirty="0" err="1">
                <a:solidFill>
                  <a:srgbClr val="00B0F0"/>
                </a:solidFill>
                <a:latin typeface="Ubuntu" panose="020B0504030602030204" pitchFamily="34" charset="0"/>
              </a:rPr>
              <a:t>tr</a:t>
            </a:r>
            <a:r>
              <a:rPr lang="es-MX" sz="2000" b="1" dirty="0">
                <a:solidFill>
                  <a:srgbClr val="00B0F0"/>
                </a:solidFill>
                <a:latin typeface="Ubuntu" panose="020B0504030602030204" pitchFamily="34" charset="0"/>
              </a:rPr>
              <a:t>&gt;)</a:t>
            </a:r>
            <a:r>
              <a:rPr lang="es-MX" sz="2000" b="1" dirty="0">
                <a:solidFill>
                  <a:srgbClr val="181E4B"/>
                </a:solidFill>
                <a:latin typeface="Ubuntu" panose="020B0504030602030204" pitchFamily="34" charset="0"/>
              </a:rPr>
              <a:t>. En caso de querer agrupar celdas de una misma fila o columna.</a:t>
            </a:r>
            <a:endParaRPr lang="es-CO" sz="2000" b="1" dirty="0">
              <a:solidFill>
                <a:srgbClr val="181E4B"/>
              </a:solidFill>
              <a:latin typeface="Ubuntu" panose="020B0504030602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 r="5904"/>
          <a:stretch/>
        </p:blipFill>
        <p:spPr>
          <a:xfrm>
            <a:off x="4701703" y="14988"/>
            <a:ext cx="74902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/>
          <p:nvPr/>
        </p:nvSpPr>
        <p:spPr>
          <a:xfrm>
            <a:off x="0" y="450715"/>
            <a:ext cx="254000" cy="624840"/>
          </a:xfrm>
          <a:prstGeom prst="rect">
            <a:avLst/>
          </a:prstGeom>
          <a:solidFill>
            <a:srgbClr val="6B5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0" y="1465212"/>
            <a:ext cx="254000" cy="1219200"/>
          </a:xfrm>
          <a:prstGeom prst="rect">
            <a:avLst/>
          </a:prstGeom>
          <a:solidFill>
            <a:srgbClr val="EAA2F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0" y="3160430"/>
            <a:ext cx="254000" cy="762000"/>
          </a:xfrm>
          <a:prstGeom prst="rect">
            <a:avLst/>
          </a:prstGeom>
          <a:solidFill>
            <a:srgbClr val="E6CA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0;p4">
            <a:extLst>
              <a:ext uri="{FF2B5EF4-FFF2-40B4-BE49-F238E27FC236}">
                <a16:creationId xmlns:a16="http://schemas.microsoft.com/office/drawing/2014/main" id="{966B2363-11B4-F81D-3C24-54E2D7E7D211}"/>
              </a:ext>
            </a:extLst>
          </p:cNvPr>
          <p:cNvSpPr txBox="1"/>
          <p:nvPr/>
        </p:nvSpPr>
        <p:spPr>
          <a:xfrm>
            <a:off x="3968015" y="5873687"/>
            <a:ext cx="8223985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Tablas </a:t>
            </a: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Arial"/>
                <a:cs typeface="Arial"/>
                <a:sym typeface="Ubuntu"/>
              </a:rPr>
              <a:t>&lt;table&gt; &lt;</a:t>
            </a:r>
            <a:r>
              <a:rPr lang="es-CO" sz="4400" b="1" i="0" u="none" strike="noStrike" cap="none" dirty="0" err="1">
                <a:solidFill>
                  <a:schemeClr val="lt1"/>
                </a:solidFill>
                <a:latin typeface="Ubuntu"/>
                <a:ea typeface="Arial"/>
                <a:cs typeface="Arial"/>
                <a:sym typeface="Ubuntu"/>
              </a:rPr>
              <a:t>tr</a:t>
            </a: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Arial"/>
                <a:cs typeface="Arial"/>
                <a:sym typeface="Ubuntu"/>
              </a:rPr>
              <a:t>&gt; &lt;</a:t>
            </a:r>
            <a:r>
              <a:rPr lang="es-CO" sz="4400" b="1" i="0" u="none" strike="noStrike" cap="none" dirty="0" err="1">
                <a:solidFill>
                  <a:schemeClr val="lt1"/>
                </a:solidFill>
                <a:latin typeface="Ubuntu"/>
                <a:ea typeface="Arial"/>
                <a:cs typeface="Arial"/>
                <a:sym typeface="Ubuntu"/>
              </a:rPr>
              <a:t>td</a:t>
            </a:r>
            <a:r>
              <a:rPr lang="es-CO" sz="4400" b="1" i="0" u="none" strike="noStrike" cap="none" dirty="0">
                <a:solidFill>
                  <a:schemeClr val="lt1"/>
                </a:solidFill>
                <a:latin typeface="Ubuntu"/>
                <a:ea typeface="Arial"/>
                <a:cs typeface="Arial"/>
                <a:sym typeface="Ubuntu"/>
              </a:rPr>
              <a:t>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F7C0A58-B957-3864-F002-AAEF9B21F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124" y="857298"/>
            <a:ext cx="7323455" cy="474767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C1A5D3E-93A4-B3FD-8215-428C4732284D}"/>
              </a:ext>
            </a:extLst>
          </p:cNvPr>
          <p:cNvSpPr txBox="1"/>
          <p:nvPr/>
        </p:nvSpPr>
        <p:spPr>
          <a:xfrm>
            <a:off x="311745" y="454312"/>
            <a:ext cx="408176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rgbClr val="181E4B"/>
                </a:solidFill>
                <a:latin typeface="Ubuntu" panose="020B0504030602030204" pitchFamily="34" charset="0"/>
              </a:rPr>
              <a:t>Para agrupar celdas de una misma fila:</a:t>
            </a:r>
          </a:p>
          <a:p>
            <a:endParaRPr lang="es-MX" sz="2000" dirty="0">
              <a:solidFill>
                <a:srgbClr val="181E4B"/>
              </a:solidFill>
              <a:latin typeface="Ubuntu" panose="020B0504030602030204" pitchFamily="34" charset="0"/>
            </a:endParaRPr>
          </a:p>
          <a:p>
            <a:r>
              <a:rPr lang="es-MX" sz="2000" dirty="0">
                <a:solidFill>
                  <a:srgbClr val="181E4B"/>
                </a:solidFill>
                <a:latin typeface="Ubuntu" panose="020B0504030602030204" pitchFamily="34" charset="0"/>
              </a:rPr>
              <a:t>- Utilizamos el atributo </a:t>
            </a:r>
            <a:r>
              <a:rPr lang="es-MX" sz="2000" dirty="0" err="1">
                <a:solidFill>
                  <a:srgbClr val="00B0F0"/>
                </a:solidFill>
                <a:highlight>
                  <a:srgbClr val="181E4B"/>
                </a:highlight>
                <a:latin typeface="Ubuntu" panose="020B0504030602030204" pitchFamily="34" charset="0"/>
              </a:rPr>
              <a:t>colspan</a:t>
            </a:r>
            <a:r>
              <a:rPr lang="es-MX" sz="2000" dirty="0">
                <a:solidFill>
                  <a:srgbClr val="181E4B"/>
                </a:solidFill>
                <a:latin typeface="Ubuntu" panose="020B0504030602030204" pitchFamily="34" charset="0"/>
              </a:rPr>
              <a:t> (</a:t>
            </a:r>
            <a:r>
              <a:rPr lang="es-MX" sz="2000" dirty="0" err="1">
                <a:solidFill>
                  <a:srgbClr val="181E4B"/>
                </a:solidFill>
                <a:latin typeface="Ubuntu" panose="020B0504030602030204" pitchFamily="34" charset="0"/>
              </a:rPr>
              <a:t>column</a:t>
            </a:r>
            <a:r>
              <a:rPr lang="es-MX" sz="2000" dirty="0">
                <a:solidFill>
                  <a:srgbClr val="181E4B"/>
                </a:solidFill>
                <a:latin typeface="Ubuntu" panose="020B0504030602030204" pitchFamily="34" charset="0"/>
              </a:rPr>
              <a:t> </a:t>
            </a:r>
            <a:r>
              <a:rPr lang="es-MX" sz="2000" dirty="0" err="1">
                <a:solidFill>
                  <a:srgbClr val="181E4B"/>
                </a:solidFill>
                <a:latin typeface="Ubuntu" panose="020B0504030602030204" pitchFamily="34" charset="0"/>
              </a:rPr>
              <a:t>span</a:t>
            </a:r>
            <a:r>
              <a:rPr lang="es-MX" sz="2000" dirty="0">
                <a:solidFill>
                  <a:srgbClr val="181E4B"/>
                </a:solidFill>
                <a:latin typeface="Ubuntu" panose="020B0504030602030204" pitchFamily="34" charset="0"/>
              </a:rPr>
              <a:t> = número de celdas a abarcar). Esto permite que una celda abarque varias columnas en una fila.</a:t>
            </a:r>
          </a:p>
          <a:p>
            <a:endParaRPr lang="es-MX" sz="2000" dirty="0">
              <a:solidFill>
                <a:srgbClr val="181E4B"/>
              </a:solidFill>
              <a:latin typeface="Ubuntu" panose="020B0504030602030204" pitchFamily="34" charset="0"/>
            </a:endParaRPr>
          </a:p>
          <a:p>
            <a:r>
              <a:rPr lang="es-MX" sz="2000" dirty="0">
                <a:solidFill>
                  <a:srgbClr val="181E4B"/>
                </a:solidFill>
                <a:latin typeface="Ubuntu" panose="020B0504030602030204" pitchFamily="34" charset="0"/>
              </a:rPr>
              <a:t>Para agrupar dos celdas de una misma columna:</a:t>
            </a:r>
          </a:p>
          <a:p>
            <a:endParaRPr lang="es-MX" sz="2000" dirty="0">
              <a:solidFill>
                <a:srgbClr val="181E4B"/>
              </a:solidFill>
              <a:latin typeface="Ubuntu" panose="020B0504030602030204" pitchFamily="34" charset="0"/>
            </a:endParaRPr>
          </a:p>
          <a:p>
            <a:r>
              <a:rPr lang="es-MX" sz="2000" dirty="0">
                <a:solidFill>
                  <a:srgbClr val="181E4B"/>
                </a:solidFill>
                <a:latin typeface="Ubuntu" panose="020B0504030602030204" pitchFamily="34" charset="0"/>
              </a:rPr>
              <a:t>- Utilizamos el atributo </a:t>
            </a:r>
            <a:r>
              <a:rPr lang="es-MX" sz="2000" dirty="0" err="1">
                <a:solidFill>
                  <a:srgbClr val="00B0F0"/>
                </a:solidFill>
                <a:highlight>
                  <a:srgbClr val="181E4B"/>
                </a:highlight>
                <a:latin typeface="Ubuntu" panose="020B0504030602030204" pitchFamily="34" charset="0"/>
              </a:rPr>
              <a:t>rowspan</a:t>
            </a:r>
            <a:r>
              <a:rPr lang="es-MX" sz="2000" dirty="0">
                <a:solidFill>
                  <a:srgbClr val="00B0F0"/>
                </a:solidFill>
                <a:latin typeface="Ubuntu" panose="020B0504030602030204" pitchFamily="34" charset="0"/>
              </a:rPr>
              <a:t> </a:t>
            </a:r>
            <a:r>
              <a:rPr lang="es-MX" sz="2000" dirty="0">
                <a:solidFill>
                  <a:srgbClr val="181E4B"/>
                </a:solidFill>
                <a:latin typeface="Ubuntu" panose="020B0504030602030204" pitchFamily="34" charset="0"/>
              </a:rPr>
              <a:t>(</a:t>
            </a:r>
            <a:r>
              <a:rPr lang="es-MX" sz="2000" dirty="0" err="1">
                <a:solidFill>
                  <a:srgbClr val="181E4B"/>
                </a:solidFill>
                <a:latin typeface="Ubuntu" panose="020B0504030602030204" pitchFamily="34" charset="0"/>
              </a:rPr>
              <a:t>row</a:t>
            </a:r>
            <a:r>
              <a:rPr lang="es-MX" sz="2000" dirty="0">
                <a:solidFill>
                  <a:srgbClr val="181E4B"/>
                </a:solidFill>
                <a:latin typeface="Ubuntu" panose="020B0504030602030204" pitchFamily="34" charset="0"/>
              </a:rPr>
              <a:t> </a:t>
            </a:r>
            <a:r>
              <a:rPr lang="es-MX" sz="2000" dirty="0" err="1">
                <a:solidFill>
                  <a:srgbClr val="181E4B"/>
                </a:solidFill>
                <a:latin typeface="Ubuntu" panose="020B0504030602030204" pitchFamily="34" charset="0"/>
              </a:rPr>
              <a:t>span</a:t>
            </a:r>
            <a:r>
              <a:rPr lang="es-MX" sz="2000" dirty="0">
                <a:solidFill>
                  <a:srgbClr val="181E4B"/>
                </a:solidFill>
                <a:latin typeface="Ubuntu" panose="020B0504030602030204" pitchFamily="34" charset="0"/>
              </a:rPr>
              <a:t> = número de celdas a abarcar). Esto permite que una celda abarque varias filas en una columna.</a:t>
            </a:r>
            <a:endParaRPr lang="es-CO" sz="2000" dirty="0">
              <a:solidFill>
                <a:srgbClr val="181E4B"/>
              </a:solidFill>
              <a:latin typeface="Ubuntu" panose="020B0504030602030204" pitchFamily="34" charset="0"/>
            </a:endParaRPr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05609" y="4375789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08;p3">
            <a:extLst>
              <a:ext uri="{FF2B5EF4-FFF2-40B4-BE49-F238E27FC236}">
                <a16:creationId xmlns:a16="http://schemas.microsoft.com/office/drawing/2014/main" id="{922B2CAA-7C99-7968-AA4F-ED146319FD1F}"/>
              </a:ext>
            </a:extLst>
          </p:cNvPr>
          <p:cNvSpPr/>
          <p:nvPr/>
        </p:nvSpPr>
        <p:spPr>
          <a:xfrm>
            <a:off x="2500" y="4245723"/>
            <a:ext cx="254000" cy="624840"/>
          </a:xfrm>
          <a:prstGeom prst="rect">
            <a:avLst/>
          </a:prstGeom>
          <a:solidFill>
            <a:srgbClr val="6B5C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AFC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r="9183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52184" y="430302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4;p3">
            <a:extLst>
              <a:ext uri="{FF2B5EF4-FFF2-40B4-BE49-F238E27FC236}">
                <a16:creationId xmlns:a16="http://schemas.microsoft.com/office/drawing/2014/main" id="{984F5A1F-30B7-DA9F-2EAB-1C1C0A645F18}"/>
              </a:ext>
            </a:extLst>
          </p:cNvPr>
          <p:cNvSpPr txBox="1"/>
          <p:nvPr/>
        </p:nvSpPr>
        <p:spPr>
          <a:xfrm>
            <a:off x="119921" y="221224"/>
            <a:ext cx="2159809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 b="1" i="0" u="none" strike="noStrike" cap="none" dirty="0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Listas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75E69A73-07F8-13AE-5608-11489CE21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318487"/>
              </p:ext>
            </p:extLst>
          </p:nvPr>
        </p:nvGraphicFramePr>
        <p:xfrm>
          <a:off x="1169232" y="1663908"/>
          <a:ext cx="8990768" cy="30946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204">
                  <a:extLst>
                    <a:ext uri="{9D8B030D-6E8A-4147-A177-3AD203B41FA5}">
                      <a16:colId xmlns:a16="http://schemas.microsoft.com/office/drawing/2014/main" val="1577607699"/>
                    </a:ext>
                  </a:extLst>
                </a:gridCol>
                <a:gridCol w="7776564">
                  <a:extLst>
                    <a:ext uri="{9D8B030D-6E8A-4147-A177-3AD203B41FA5}">
                      <a16:colId xmlns:a16="http://schemas.microsoft.com/office/drawing/2014/main" val="4194068492"/>
                    </a:ext>
                  </a:extLst>
                </a:gridCol>
              </a:tblGrid>
              <a:tr h="596075">
                <a:tc>
                  <a:txBody>
                    <a:bodyPr/>
                    <a:lstStyle/>
                    <a:p>
                      <a:r>
                        <a:rPr lang="es-CO" dirty="0">
                          <a:latin typeface="Ubuntu" panose="020B0504030602030204" pitchFamily="34" charset="0"/>
                        </a:rPr>
                        <a:t>Etiqueta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O">
                          <a:latin typeface="Ubuntu" panose="020B0504030602030204" pitchFamily="34" charset="0"/>
                        </a:rPr>
                        <a:t>Descripción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0625956"/>
                  </a:ext>
                </a:extLst>
              </a:tr>
              <a:tr h="832872">
                <a:tc>
                  <a:txBody>
                    <a:bodyPr/>
                    <a:lstStyle/>
                    <a:p>
                      <a:r>
                        <a:rPr lang="es-CO">
                          <a:latin typeface="Ubuntu" panose="020B0504030602030204" pitchFamily="34" charset="0"/>
                        </a:rPr>
                        <a:t>&lt;ul&gt;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latin typeface="Ubuntu" panose="020B0504030602030204" pitchFamily="34" charset="0"/>
                        </a:rPr>
                        <a:t>Establece el contenedor de una lista de elementos donde no importa el orden.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4073936"/>
                  </a:ext>
                </a:extLst>
              </a:tr>
              <a:tr h="832872">
                <a:tc>
                  <a:txBody>
                    <a:bodyPr/>
                    <a:lstStyle/>
                    <a:p>
                      <a:r>
                        <a:rPr lang="es-CO">
                          <a:latin typeface="Ubuntu" panose="020B0504030602030204" pitchFamily="34" charset="0"/>
                        </a:rPr>
                        <a:t>&lt;ol&gt;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>
                          <a:latin typeface="Ubuntu" panose="020B0504030602030204" pitchFamily="34" charset="0"/>
                        </a:rPr>
                        <a:t>Establece el contenedor de una lista de elementos numerados (con orden).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580219"/>
                  </a:ext>
                </a:extLst>
              </a:tr>
              <a:tr h="832872">
                <a:tc>
                  <a:txBody>
                    <a:bodyPr/>
                    <a:lstStyle/>
                    <a:p>
                      <a:r>
                        <a:rPr lang="es-CO">
                          <a:latin typeface="Ubuntu" panose="020B0504030602030204" pitchFamily="34" charset="0"/>
                        </a:rPr>
                        <a:t>&lt;li&gt;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MX" dirty="0">
                          <a:latin typeface="Ubuntu" panose="020B0504030602030204" pitchFamily="34" charset="0"/>
                        </a:rPr>
                        <a:t>Cada uno de los elementos de cualquiera de las listas anteriores.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060813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r="40739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 txBox="1"/>
          <p:nvPr/>
        </p:nvSpPr>
        <p:spPr>
          <a:xfrm>
            <a:off x="368037" y="387995"/>
            <a:ext cx="6883926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MX" sz="4400" b="1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Listas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MX" sz="44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Lista no enumerada &lt;</a:t>
            </a:r>
            <a:r>
              <a:rPr lang="es-MX" sz="4400" dirty="0" err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ul</a:t>
            </a:r>
            <a:r>
              <a:rPr lang="es-MX" sz="44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&gt;</a:t>
            </a:r>
            <a:endParaRPr sz="4400" i="0" u="none" strike="noStrike" cap="none" dirty="0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" name="Google Shape;118;p4">
            <a:extLst>
              <a:ext uri="{FF2B5EF4-FFF2-40B4-BE49-F238E27FC236}">
                <a16:creationId xmlns:a16="http://schemas.microsoft.com/office/drawing/2014/main" id="{9661F057-8A48-163E-8C21-2AA25E85AB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Conector: curvado 3">
            <a:extLst>
              <a:ext uri="{FF2B5EF4-FFF2-40B4-BE49-F238E27FC236}">
                <a16:creationId xmlns:a16="http://schemas.microsoft.com/office/drawing/2014/main" id="{29DC10D4-614E-3C08-AF70-2E92A8576550}"/>
              </a:ext>
            </a:extLst>
          </p:cNvPr>
          <p:cNvCxnSpPr/>
          <p:nvPr/>
        </p:nvCxnSpPr>
        <p:spPr>
          <a:xfrm rot="5400000" flipH="1" flipV="1">
            <a:off x="3810000" y="5734050"/>
            <a:ext cx="12700" cy="12700"/>
          </a:xfrm>
          <a:prstGeom prst="curvedConnector3">
            <a:avLst>
              <a:gd name="adj1" fmla="val 8550000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D455BC-0D4B-DFDB-319E-91FDEA7270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92" y="2242611"/>
            <a:ext cx="5888225" cy="193808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8681239-6EA4-73D2-2FFA-6AC6C0BA24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544" y="1898223"/>
            <a:ext cx="3414056" cy="22252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8"/>
          <p:cNvPicPr preferRelativeResize="0"/>
          <p:nvPr/>
        </p:nvPicPr>
        <p:blipFill rotWithShape="1">
          <a:blip r:embed="rId3">
            <a:alphaModFix/>
          </a:blip>
          <a:srcRect r="29251"/>
          <a:stretch/>
        </p:blipFill>
        <p:spPr>
          <a:xfrm rot="10800000">
            <a:off x="-2" y="0"/>
            <a:ext cx="909903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8;p6">
            <a:extLst>
              <a:ext uri="{FF2B5EF4-FFF2-40B4-BE49-F238E27FC236}">
                <a16:creationId xmlns:a16="http://schemas.microsoft.com/office/drawing/2014/main" id="{C80C4B66-2495-98F2-09B4-A66D35352F91}"/>
              </a:ext>
            </a:extLst>
          </p:cNvPr>
          <p:cNvSpPr txBox="1"/>
          <p:nvPr/>
        </p:nvSpPr>
        <p:spPr>
          <a:xfrm>
            <a:off x="368037" y="387995"/>
            <a:ext cx="6883926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MX" sz="4400" b="1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Listas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MX" sz="44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Elemento de la lista &lt;</a:t>
            </a:r>
            <a:r>
              <a:rPr lang="es-MX" sz="4400" dirty="0" err="1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li</a:t>
            </a:r>
            <a:r>
              <a:rPr lang="es-MX" sz="44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&gt;</a:t>
            </a:r>
            <a:endParaRPr sz="4400" i="0" u="none" strike="noStrike" cap="none" dirty="0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980B2B-026D-2CD9-5BE9-23AA7FB32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02" y="2038386"/>
            <a:ext cx="5744930" cy="29851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ADFAA47-43FB-D7E9-FB88-ABE0E13AC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255" y="2360417"/>
            <a:ext cx="4032643" cy="2341047"/>
          </a:xfrm>
          <a:prstGeom prst="rect">
            <a:avLst/>
          </a:prstGeom>
        </p:spPr>
      </p:pic>
      <p:pic>
        <p:nvPicPr>
          <p:cNvPr id="5" name="Google Shape;177;p7">
            <a:extLst>
              <a:ext uri="{FF2B5EF4-FFF2-40B4-BE49-F238E27FC236}">
                <a16:creationId xmlns:a16="http://schemas.microsoft.com/office/drawing/2014/main" id="{8355D4E0-411C-BC52-5644-A28CF14D427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r="10997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Riw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B5CFF"/>
      </a:accent1>
      <a:accent2>
        <a:srgbClr val="5ACBA3"/>
      </a:accent2>
      <a:accent3>
        <a:srgbClr val="E5CA51"/>
      </a:accent3>
      <a:accent4>
        <a:srgbClr val="E9A1FC"/>
      </a:accent4>
      <a:accent5>
        <a:srgbClr val="FE654F"/>
      </a:accent5>
      <a:accent6>
        <a:srgbClr val="171E4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BE34AC0-AB33-4F02-8348-61BD3F5BB6DB}">
  <we:reference id="wa104380862" version="1.5.0.0" store="es-ES" storeType="OMEX"/>
  <we:alternateReferences>
    <we:reference id="wa104380862" version="1.5.0.0" store="WA10438086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401</Words>
  <Application>Microsoft Office PowerPoint</Application>
  <PresentationFormat>Panorámica</PresentationFormat>
  <Paragraphs>55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Consolas</vt:lpstr>
      <vt:lpstr>Arial</vt:lpstr>
      <vt:lpstr>Ubuntu Light</vt:lpstr>
      <vt:lpstr>Ubuntu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Alejandra Maria Martinez Ocampo</dc:creator>
  <cp:lastModifiedBy>User</cp:lastModifiedBy>
  <cp:revision>7</cp:revision>
  <dcterms:created xsi:type="dcterms:W3CDTF">2023-04-19T20:56:41Z</dcterms:created>
  <dcterms:modified xsi:type="dcterms:W3CDTF">2023-10-19T13:25:16Z</dcterms:modified>
</cp:coreProperties>
</file>